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705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2" r:id="rId18"/>
    <p:sldId id="703" r:id="rId19"/>
    <p:sldId id="704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  <p:sldId id="667" r:id="rId36"/>
    <p:sldId id="668" r:id="rId37"/>
    <p:sldId id="669" r:id="rId38"/>
    <p:sldId id="670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706" r:id="rId48"/>
    <p:sldId id="707" r:id="rId49"/>
    <p:sldId id="708" r:id="rId50"/>
    <p:sldId id="710" r:id="rId51"/>
    <p:sldId id="711" r:id="rId52"/>
    <p:sldId id="709" r:id="rId53"/>
    <p:sldId id="712" r:id="rId54"/>
    <p:sldId id="714" r:id="rId55"/>
    <p:sldId id="715" r:id="rId56"/>
    <p:sldId id="716" r:id="rId57"/>
    <p:sldId id="717" r:id="rId58"/>
    <p:sldId id="713" r:id="rId59"/>
    <p:sldId id="718" r:id="rId60"/>
    <p:sldId id="719" r:id="rId61"/>
    <p:sldId id="720" r:id="rId62"/>
    <p:sldId id="721" r:id="rId63"/>
    <p:sldId id="722" r:id="rId64"/>
    <p:sldId id="745" r:id="rId65"/>
    <p:sldId id="746" r:id="rId66"/>
    <p:sldId id="747" r:id="rId67"/>
    <p:sldId id="748" r:id="rId68"/>
    <p:sldId id="723" r:id="rId69"/>
    <p:sldId id="724" r:id="rId70"/>
    <p:sldId id="727" r:id="rId71"/>
    <p:sldId id="728" r:id="rId72"/>
    <p:sldId id="729" r:id="rId73"/>
    <p:sldId id="749" r:id="rId74"/>
    <p:sldId id="725" r:id="rId75"/>
    <p:sldId id="730" r:id="rId76"/>
    <p:sldId id="731" r:id="rId77"/>
    <p:sldId id="732" r:id="rId78"/>
    <p:sldId id="734" r:id="rId79"/>
    <p:sldId id="736" r:id="rId80"/>
    <p:sldId id="737" r:id="rId81"/>
    <p:sldId id="738" r:id="rId82"/>
    <p:sldId id="739" r:id="rId83"/>
    <p:sldId id="740" r:id="rId84"/>
    <p:sldId id="741" r:id="rId85"/>
    <p:sldId id="742" r:id="rId86"/>
    <p:sldId id="743" r:id="rId87"/>
    <p:sldId id="744" r:id="rId88"/>
    <p:sldId id="680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4" autoAdjust="0"/>
    <p:restoredTop sz="95439" autoAdjust="0"/>
  </p:normalViewPr>
  <p:slideViewPr>
    <p:cSldViewPr>
      <p:cViewPr>
        <p:scale>
          <a:sx n="90" d="100"/>
          <a:sy n="90" d="100"/>
        </p:scale>
        <p:origin x="640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April 15,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gif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jpe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jpeg"/><Relationship Id="rId16" Type="http://schemas.openxmlformats.org/officeDocument/2006/relationships/image" Target="../media/image48.jpeg"/><Relationship Id="rId1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jpeg"/><Relationship Id="rId10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hyperlink" Target="http://web.stanford.edu/~yukez/visual7w.html" TargetMode="Externa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www.visualqa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tamaraberg.com/visualmadlibs/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hyperlink" Target="https://www.mpi-inf.mpg.de/departments/computer-vision-and-multimodal-computing/research/vision-and-language/visual-turing-challeng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ualqa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40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3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3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3" Type="http://schemas.openxmlformats.org/officeDocument/2006/relationships/image" Target="../media/image8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3" Type="http://schemas.openxmlformats.org/officeDocument/2006/relationships/image" Target="../media/image8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dppnet/" TargetMode="External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511.05756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5350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Visual </a:t>
            </a:r>
            <a:r>
              <a:rPr lang="en-US" altLang="ko-KR" sz="6000" dirty="0" err="1" smtClean="0"/>
              <a:t>QnA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660232" y="6444044"/>
            <a:ext cx="250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Hyeonwoo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Noh’s Slide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smtClean="0"/>
              <a:t>Classification </a:t>
            </a:r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ko-KR" sz="3600" dirty="0" smtClean="0"/>
              <a:t> complex setting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on multiple dataset at the same time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decrease due to more candidates for answer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Some images might have more than one answer according to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753" y="3481852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9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4" y="4687107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5" y="4590564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29" y="4691920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" y="4689834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93" y="4698090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/>
          <p:cNvSpPr/>
          <p:nvPr/>
        </p:nvSpPr>
        <p:spPr>
          <a:xfrm rot="-5400000">
            <a:off x="1200661" y="403556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1" y="4683700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05" y="4691921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80" y="4683700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73" y="4683700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55" y="4683701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왼쪽 중괄호 18"/>
          <p:cNvSpPr/>
          <p:nvPr/>
        </p:nvSpPr>
        <p:spPr>
          <a:xfrm rot="-5400000">
            <a:off x="3493922" y="403843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23440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덧셈 기호 8"/>
          <p:cNvSpPr/>
          <p:nvPr/>
        </p:nvSpPr>
        <p:spPr>
          <a:xfrm>
            <a:off x="2146213" y="5267300"/>
            <a:ext cx="562454" cy="562454"/>
          </a:xfrm>
          <a:prstGeom prst="mathPlus">
            <a:avLst>
              <a:gd name="adj1" fmla="val 10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16679" y="5374550"/>
            <a:ext cx="627529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43" y="4677671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47" y="4685892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22" y="4677671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5" y="4677671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97" y="4677672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02" y="4677671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53" y="4581128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207" y="4682484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67" y="4680398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71" y="4688654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왼쪽 중괄호 33"/>
          <p:cNvSpPr/>
          <p:nvPr/>
        </p:nvSpPr>
        <p:spPr>
          <a:xfrm rot="-5400000">
            <a:off x="6857371" y="3021154"/>
            <a:ext cx="170413" cy="42242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29218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70" name="Picture 22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4" y="2726590"/>
            <a:ext cx="1146688" cy="14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934995" y="280844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she doing?: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9" grpId="0" animBg="1"/>
      <p:bldP spid="20" grpId="0" animBg="1"/>
      <p:bldP spid="9" grpId="0" animBg="1"/>
      <p:bldP spid="10" grpId="0" animBg="1"/>
      <p:bldP spid="34" grpId="0" animBg="1"/>
      <p:bldP spid="35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lvl="1" indent="-257168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between classification and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yes/no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question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classification : no input – class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Yes/No classification : class input – yes/no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we regard two task separately, we might need more data, more parameter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62305"/>
            <a:ext cx="2480166" cy="18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617410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this Elephant?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1664" y="4910080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0" y="5732368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 중괄호 8"/>
          <p:cNvSpPr/>
          <p:nvPr/>
        </p:nvSpPr>
        <p:spPr>
          <a:xfrm rot="-5400000">
            <a:off x="1429860" y="4131546"/>
            <a:ext cx="181541" cy="1231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280" y="3905946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5627" y="4754699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es/no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왼쪽 중괄호 11"/>
          <p:cNvSpPr/>
          <p:nvPr/>
        </p:nvSpPr>
        <p:spPr>
          <a:xfrm rot="-5400000">
            <a:off x="3458416" y="4304608"/>
            <a:ext cx="181540" cy="56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0116" y="5422462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22" y="5718319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41408" y="4164589"/>
            <a:ext cx="615553" cy="3852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왼쪽 중괄호 15"/>
          <p:cNvSpPr/>
          <p:nvPr/>
        </p:nvSpPr>
        <p:spPr>
          <a:xfrm rot="5400000">
            <a:off x="1404977" y="5275306"/>
            <a:ext cx="180100" cy="691814"/>
          </a:xfrm>
          <a:prstGeom prst="leftBrace">
            <a:avLst>
              <a:gd name="adj1" fmla="val 1327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왼쪽 중괄호 16"/>
          <p:cNvSpPr/>
          <p:nvPr/>
        </p:nvSpPr>
        <p:spPr>
          <a:xfrm rot="5400000">
            <a:off x="3441018" y="4538316"/>
            <a:ext cx="216332" cy="1890566"/>
          </a:xfrm>
          <a:prstGeom prst="leftBrace">
            <a:avLst>
              <a:gd name="adj1" fmla="val 165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6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628801"/>
            <a:ext cx="8496944" cy="4824535"/>
          </a:xfrm>
        </p:spPr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Zero shot learning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Real world Image QA contains too many classes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we generalize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with finite number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labeled data?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10" name="Picture 14" descr="http://static1.shop033.com/resources/18/160536/picture/F0/859261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46" y="3422042"/>
            <a:ext cx="895598" cy="11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lovemeow.com/wp-content/uploads/2012/05/kitty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22" y="4460353"/>
            <a:ext cx="1208908" cy="8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ogbreedplus.com/images/puredog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0" y="3493949"/>
            <a:ext cx="1134594" cy="11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hakacity.com/sites/default/files/dog_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69" y="4599322"/>
            <a:ext cx="979954" cy="73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harunyahya.com/image/world_of_animals/bear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94" y="5249552"/>
            <a:ext cx="951733" cy="8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://cwf-fcf.org/assets/images/resources/newsletters/wildlife-update/2009/sep09/black-bear-48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3" y="5303711"/>
            <a:ext cx="1093508" cy="7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www.penguins-world.com/wp-content/uploads/king-penguins-on-the-bea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50" y="4782420"/>
            <a:ext cx="1446202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upload.wikimedia.org/wikipedia/commons/0/07/Emperor_Penguin_Manchot_empereu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4" y="4519631"/>
            <a:ext cx="890307" cy="9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1545" y="3422042"/>
            <a:ext cx="5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9960" y="3326735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dogs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6532" y="439202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9450" y="473223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5284" y="523447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4780" y="571298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7786" y="5127226"/>
            <a:ext cx="10811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penguin</a:t>
            </a:r>
            <a:endParaRPr lang="ko-KR" alt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9882" y="570603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these penguin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36" name="Picture 40" descr="http://www.jukani.co.za/userfiles/article/grp9/cat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53" y="4810220"/>
            <a:ext cx="1410260" cy="9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534953" y="570603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kittie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78114" y="3292803"/>
            <a:ext cx="3269129" cy="28725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45415" y="1712259"/>
            <a:ext cx="2435891" cy="2748094"/>
            <a:chOff x="6580095" y="1719732"/>
            <a:chExt cx="2435891" cy="2748094"/>
          </a:xfrm>
        </p:grpSpPr>
        <p:pic>
          <p:nvPicPr>
            <p:cNvPr id="4122" name="Picture 26" descr="http://exmoorpet.com/wp-content/uploads/2012/08/ca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393" y="1753612"/>
              <a:ext cx="706958" cy="1160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https://www.petfinder.com/wp-content/uploads/2012/11/140272627-grooming-needs-senior-cat-632x47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31" y="2841193"/>
              <a:ext cx="679419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http://pngimg.com/upload/cat_PNG163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11" y="2528222"/>
              <a:ext cx="1021914" cy="1018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32" descr="http://www.projectpawsitive.com/wp-content/uploads/2013/08/CAt_No-Background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124" y="1993892"/>
              <a:ext cx="909056" cy="6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https://upload.wikimedia.org/wikipedia/commons/thumb/2/22/Turkish_Van_Cat.jpg/700px-Turkish_Van_Cat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444" y="2776253"/>
              <a:ext cx="739041" cy="8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https://s-media-cache-ak0.pinimg.com/736x/d8/7f/0e/d87f0e1ecddb955a74f41e1032a8a13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64" y="3325096"/>
              <a:ext cx="561090" cy="72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38" descr="http://www.clker.com/cliparts/1/c/c/f/13902170611226395134cat_png_by_dbszabo1-d3dn2c8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029" y="3470139"/>
              <a:ext cx="647843" cy="7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114124" y="1719732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cat</a:t>
              </a:r>
              <a:endParaRPr lang="ko-KR" alt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580095" y="1753611"/>
              <a:ext cx="2435891" cy="2714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/>
      <p:bldP spid="21" grpId="0"/>
      <p:bldP spid="22" grpId="0"/>
      <p:bldP spid="23" grpId="0" animBg="1"/>
      <p:bldP spid="6" grpId="0"/>
      <p:bldP spid="34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Even in the same image,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differs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according to the question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task is different from 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multi-domain classification, if we </a:t>
            </a:r>
            <a:r>
              <a:rPr lang="en-US" altLang="ko-KR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</a:t>
            </a:r>
            <a:r>
              <a:rPr lang="en-US" altLang="ko-KR" sz="1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each sub-task, it is solvable.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case even a separate sub-task cannot be solved with simple classification.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featurepics.com/FI/Thumb300/20080807/Cup-Tea-Teapot-Cake-8458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60481"/>
            <a:ext cx="2880320" cy="1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538599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teapot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41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Lots of questions require spatial relation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reasoning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 answer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in image QA is not directly related to coordinate in image.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 is related to object class, object direction, 3d configurations of objects etc.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farm8.staticflickr.com/7091/7277442296_fcc5b2b4e5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44" y="4147418"/>
            <a:ext cx="2371476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7046" y="592602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cat?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http://farm2.staticflickr.com/1167/1101701077_7e0a680d7b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7418"/>
            <a:ext cx="2602907" cy="17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5856" y="592602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bed?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 descr="http://farm4.staticflickr.com/3675/9196327566_ee2384ee2a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" y="4147418"/>
            <a:ext cx="2665828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592602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horse?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Inferring semantic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between objects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 new dataset for this specific is released as well.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www.techtiptricks.com/wp-content/uploads/2013/06/samsung-galaxy-s-3-trick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3" y="4581128"/>
            <a:ext cx="2139114" cy="1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615601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woman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http://injuryinchicago.com/wp-content/uploads/2011/06/motorcycl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67" y="4581128"/>
            <a:ext cx="2799791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37184" y="61560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http://i.imgur.com/zhVxjz1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2348880"/>
            <a:ext cx="2374165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31640" y="3921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8" y="2780928"/>
            <a:ext cx="311530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learning to count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be solved by object detection.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 require bounding box annotation but, there are too many classes in QA task.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detection is difficult but, weakly supervised learning to count might be easier 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(we only have to count discriminative parts)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http://farm1.staticflickr.com/25/60324190_e7851e8084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6" y="3861048"/>
            <a:ext cx="1670148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1808" y="5897701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people?</a:t>
            </a:r>
            <a:endParaRPr lang="ko-KR" altLang="en-US" dirty="0" smtClean="0"/>
          </a:p>
        </p:txBody>
      </p:sp>
      <p:pic>
        <p:nvPicPr>
          <p:cNvPr id="8198" name="Picture 6" descr="http://farm9.staticflickr.com/8292/7742604932_4cd303b64a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5" y="3861047"/>
            <a:ext cx="307419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92055" y="5895602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dishes?</a:t>
            </a:r>
            <a:endParaRPr lang="ko-KR" altLang="en-US" dirty="0" smtClean="0"/>
          </a:p>
        </p:txBody>
      </p:sp>
      <p:pic>
        <p:nvPicPr>
          <p:cNvPr id="8200" name="Picture 8" descr="http://farm3.staticflickr.com/2328/2190673231_263ef08a9f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26" y="3864108"/>
            <a:ext cx="2921698" cy="20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4524" y="5895602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snowboards?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55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have to be generalized to any class (object).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need following number of data 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 (object).</a:t>
            </a:r>
          </a:p>
          <a:p>
            <a:pPr lvl="1"/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our model could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some operation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model could perform that operation to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class (object)</a:t>
            </a:r>
            <a:endParaRPr lang="ko-KR" alt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9673" y="4612527"/>
            <a:ext cx="113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8105" y="4815421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0872" y="48167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4728" y="5035458"/>
            <a:ext cx="80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674" y="503545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1086" y="523835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1657" y="521802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6833" y="4871921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9338" y="4565989"/>
            <a:ext cx="2224038" cy="9980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3327" y="4853317"/>
            <a:ext cx="1178833" cy="3647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1129" y="42085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4881" y="451450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49690" y="4208569"/>
            <a:ext cx="0" cy="1582631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learn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operation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solvable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operations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blipFill rotWithShape="1">
                <a:blip r:embed="rId2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Data Efficiency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we can solve some Image QA tasks, we should be able to solve their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compositions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have to solve every composition of operations separately. 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might also need separate dataset for each composition of operations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farm9.staticflickr.com/8249/8653498541_0ca6d569e6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51719"/>
            <a:ext cx="2668496" cy="19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8008" y="4616432"/>
            <a:ext cx="4799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What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man </a:t>
            </a:r>
            <a:r>
              <a:rPr lang="en-US" altLang="ko-KR" sz="2400" dirty="0" smtClean="0">
                <a:solidFill>
                  <a:srgbClr val="00B0F0"/>
                </a:solidFill>
              </a:rPr>
              <a:t>on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horse</a:t>
            </a:r>
            <a:r>
              <a:rPr lang="en-US" altLang="ko-KR" sz="2400" dirty="0" smtClean="0">
                <a:solidFill>
                  <a:srgbClr val="00B0F0"/>
                </a:solidFill>
              </a:rPr>
              <a:t> </a:t>
            </a:r>
            <a:r>
              <a:rPr lang="en-US" altLang="ko-KR" sz="2400" dirty="0" smtClean="0"/>
              <a:t>is </a:t>
            </a:r>
            <a:r>
              <a:rPr lang="en-US" altLang="ko-KR" sz="2400" dirty="0" smtClean="0">
                <a:solidFill>
                  <a:srgbClr val="FF0000"/>
                </a:solidFill>
              </a:rPr>
              <a:t>doing</a:t>
            </a:r>
            <a:r>
              <a:rPr lang="en-US" altLang="ko-KR" sz="2400" dirty="0" smtClean="0"/>
              <a:t>?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5820" y="3589244"/>
            <a:ext cx="193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reference problem</a:t>
            </a:r>
            <a:endParaRPr lang="ko-KR" altLang="en-US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820" y="3886433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spatial relation</a:t>
            </a:r>
            <a:endParaRPr lang="ko-KR" altLang="en-US" dirty="0" smtClean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819" y="4211796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classification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Natural Language Understanding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Image QA task, information about the task is given by Natural Language.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extract information (sequence of operations, inputs) from Natural Language.</a:t>
            </a: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Open question: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required information for each tasks?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How can we learn to extract those information from Question?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Question Answering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datasets and benchmarks are published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9257" y="1772816"/>
            <a:ext cx="4022441" cy="2246864"/>
            <a:chOff x="349257" y="1772816"/>
            <a:chExt cx="4022441" cy="22468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258" y="2091916"/>
              <a:ext cx="4022440" cy="1927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그룹 14"/>
            <p:cNvGrpSpPr/>
            <p:nvPr/>
          </p:nvGrpSpPr>
          <p:grpSpPr>
            <a:xfrm>
              <a:off x="349257" y="1772816"/>
              <a:ext cx="4022441" cy="2246864"/>
              <a:chOff x="287523" y="1772816"/>
              <a:chExt cx="4022441" cy="224686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VQA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[Anton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699792" y="3764885"/>
                <a:ext cx="1610172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www.visualqa.org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57" y="3482620"/>
              <a:ext cx="2138539" cy="531394"/>
            </a:xfrm>
            <a:prstGeom prst="rect">
              <a:avLst/>
            </a:prstGeom>
          </p:spPr>
        </p:pic>
        <p:pic>
          <p:nvPicPr>
            <p:cNvPr id="1030" name="Picture 6" descr="http://microsoft-news.com/wp-content/uploads/2011/05/im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" y="2807723"/>
              <a:ext cx="2138539" cy="6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4705562" y="1772816"/>
            <a:ext cx="4186917" cy="2248700"/>
            <a:chOff x="4705562" y="1772816"/>
            <a:chExt cx="4186917" cy="22487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5562" y="209191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그룹 15"/>
            <p:cNvGrpSpPr/>
            <p:nvPr/>
          </p:nvGrpSpPr>
          <p:grpSpPr>
            <a:xfrm>
              <a:off x="4705562" y="1772816"/>
              <a:ext cx="4186917" cy="2246864"/>
              <a:chOff x="253149" y="1772816"/>
              <a:chExt cx="4056815" cy="224686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 </a:t>
                </a:r>
                <a:r>
                  <a:rPr lang="en-US" altLang="ko-KR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Madlibs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[Yu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718329" y="3764885"/>
                <a:ext cx="2591635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tamaraberg.com/</a:t>
                </a:r>
                <a:r>
                  <a:rPr lang="en-US" altLang="ko-KR" sz="1400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visualmadlibs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5562" y="3130550"/>
              <a:ext cx="2417056" cy="63652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4644007" y="4206472"/>
            <a:ext cx="4248473" cy="2246864"/>
            <a:chOff x="4644007" y="4206472"/>
            <a:chExt cx="4248473" cy="22468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5562" y="452373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44007" y="4206472"/>
              <a:ext cx="4248473" cy="2246864"/>
              <a:chOff x="193507" y="1772816"/>
              <a:chExt cx="4116458" cy="224686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DAQUAR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77310" y="1802533"/>
                <a:ext cx="223265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[Malinowski et al., 2014]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93507" y="3371608"/>
                <a:ext cx="4116458" cy="64807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www.mpi-inf.mpg.de/departments/computer-vision-and-multimodal-computing/research/vision-and-language/visual-turing-challenge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5190606"/>
              <a:ext cx="2883916" cy="61031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2" name="그룹 41"/>
          <p:cNvGrpSpPr/>
          <p:nvPr/>
        </p:nvGrpSpPr>
        <p:grpSpPr>
          <a:xfrm>
            <a:off x="323527" y="4206472"/>
            <a:ext cx="4048171" cy="2251903"/>
            <a:chOff x="323527" y="4206472"/>
            <a:chExt cx="4048171" cy="22519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528" y="4523736"/>
              <a:ext cx="4048170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49257" y="4206472"/>
              <a:ext cx="4022441" cy="2251903"/>
              <a:chOff x="287523" y="1772816"/>
              <a:chExt cx="4022441" cy="2251903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Visual7W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[Zhu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82053" y="3771760"/>
                <a:ext cx="3327911" cy="2529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web.stanford.edu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/~yukez/visual7w.html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4" name="Picture 10" descr="http://vision.stanford.edu/Images/logo_short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5638149"/>
              <a:ext cx="2736305" cy="56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77888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2431" y="2256442"/>
            <a:ext cx="2987896" cy="1747114"/>
            <a:chOff x="122431" y="2112426"/>
            <a:chExt cx="2987896" cy="17471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31" y="2112426"/>
              <a:ext cx="2987896" cy="14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61794" y="3552426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[Malinowski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09314" y="2254723"/>
            <a:ext cx="2902785" cy="1747114"/>
            <a:chOff x="3309314" y="2110707"/>
            <a:chExt cx="2902785" cy="1747114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314" y="2110707"/>
              <a:ext cx="2902785" cy="1440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453501" y="3550707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[Ren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58145" y="2254723"/>
            <a:ext cx="2477899" cy="1750341"/>
            <a:chOff x="6558145" y="2110707"/>
            <a:chExt cx="2477899" cy="17503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145" y="2110707"/>
              <a:ext cx="2477899" cy="144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89394" y="3553934"/>
              <a:ext cx="216816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[Andres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1794" y="4386082"/>
            <a:ext cx="2726030" cy="1923238"/>
            <a:chOff x="261794" y="4242066"/>
            <a:chExt cx="2726030" cy="1923238"/>
          </a:xfrm>
        </p:grpSpPr>
        <p:pic>
          <p:nvPicPr>
            <p:cNvPr id="12" name="그림 1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794" y="4242066"/>
              <a:ext cx="2726030" cy="160908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61794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46036" y="4570745"/>
            <a:ext cx="2946332" cy="1738575"/>
            <a:chOff x="3246036" y="4426729"/>
            <a:chExt cx="2946332" cy="1738575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044" y="4426729"/>
              <a:ext cx="2863324" cy="143642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246036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[Jiang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33410" y="5288958"/>
            <a:ext cx="878950" cy="162115"/>
            <a:chOff x="6933410" y="5144942"/>
            <a:chExt cx="878950" cy="162115"/>
          </a:xfrm>
        </p:grpSpPr>
        <p:sp>
          <p:nvSpPr>
            <p:cNvPr id="16" name="타원 15"/>
            <p:cNvSpPr/>
            <p:nvPr/>
          </p:nvSpPr>
          <p:spPr>
            <a:xfrm>
              <a:off x="693341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29345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653490" y="5148187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1794" y="1412776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have been proposed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Attention based method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82404" y="1347106"/>
            <a:ext cx="6840252" cy="2329984"/>
            <a:chOff x="482404" y="1347106"/>
            <a:chExt cx="6840252" cy="23299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96" y="1809784"/>
              <a:ext cx="4919700" cy="186730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82404" y="1347106"/>
              <a:ext cx="5385740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DPPnet</a:t>
              </a:r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(Dynamic Parameter Prediction Network)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78440" y="1457246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[Noh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2404" y="3717032"/>
            <a:ext cx="8381750" cy="2736304"/>
            <a:chOff x="482404" y="3717032"/>
            <a:chExt cx="8381750" cy="27363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96" y="4155068"/>
              <a:ext cx="3623556" cy="17732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6" y="4190458"/>
              <a:ext cx="4508178" cy="182708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82404" y="3717032"/>
              <a:ext cx="473766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(Stacked Attention Networks)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16679" y="3813319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[Yang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6141854"/>
              <a:ext cx="8252594" cy="311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attention based models: [Chen et al., 2015], [Xu et al., 2015], [Zhu et al., 2015]  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47968" y="2060848"/>
          <a:ext cx="8468612" cy="3676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4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</a:tblGrid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Open-Ended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Multiple</a:t>
                      </a:r>
                      <a:r>
                        <a:rPr lang="en-US" altLang="ko-KR" sz="1400" baseline="0" dirty="0" smtClean="0"/>
                        <a:t>-Choice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[Jiang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78.33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VQA baseline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LSTM Q</a:t>
                      </a:r>
                      <a:r>
                        <a:rPr lang="en-US" altLang="ko-KR" sz="1200" baseline="0" dirty="0" smtClean="0"/>
                        <a:t> + I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53.74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36.42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57.17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43.41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[Andres et al., 2015]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79.23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[Zhou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76.55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37.05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DPPnet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57.22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80.71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52.16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57.60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78.60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41.8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46.4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Prediction Network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pipeline of using deep learning for vision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5576" y="1772816"/>
            <a:ext cx="6636253" cy="1872208"/>
            <a:chOff x="755576" y="1772816"/>
            <a:chExt cx="6636253" cy="18722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259632" y="2204864"/>
              <a:ext cx="259038" cy="1440160"/>
              <a:chOff x="410033" y="1916832"/>
              <a:chExt cx="259038" cy="144016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9191" y="2320033"/>
              <a:ext cx="288032" cy="1198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53247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47945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5039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509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8591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538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66243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60941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878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825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30108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9578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132791" y="2204864"/>
              <a:ext cx="259038" cy="1440160"/>
              <a:chOff x="410033" y="1916832"/>
              <a:chExt cx="259038" cy="14401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/>
            <p:cNvCxnSpPr>
              <a:stCxn id="13" idx="3"/>
              <a:endCxn id="17" idx="1"/>
            </p:cNvCxnSpPr>
            <p:nvPr/>
          </p:nvCxnSpPr>
          <p:spPr>
            <a:xfrm>
              <a:off x="1518670" y="2924944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19" idx="1"/>
            </p:cNvCxnSpPr>
            <p:nvPr/>
          </p:nvCxnSpPr>
          <p:spPr>
            <a:xfrm>
              <a:off x="2298966" y="2924944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9" idx="3"/>
              <a:endCxn id="21" idx="1"/>
            </p:cNvCxnSpPr>
            <p:nvPr/>
          </p:nvCxnSpPr>
          <p:spPr>
            <a:xfrm>
              <a:off x="3096111" y="2924944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21" idx="3"/>
              <a:endCxn id="23" idx="1"/>
            </p:cNvCxnSpPr>
            <p:nvPr/>
          </p:nvCxnSpPr>
          <p:spPr>
            <a:xfrm>
              <a:off x="3904850" y="2924944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3"/>
              <a:endCxn id="25" idx="1"/>
            </p:cNvCxnSpPr>
            <p:nvPr/>
          </p:nvCxnSpPr>
          <p:spPr>
            <a:xfrm>
              <a:off x="4711962" y="2924944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25" idx="3"/>
              <a:endCxn id="27" idx="1"/>
            </p:cNvCxnSpPr>
            <p:nvPr/>
          </p:nvCxnSpPr>
          <p:spPr>
            <a:xfrm>
              <a:off x="5533550" y="2924944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3"/>
              <a:endCxn id="38" idx="1"/>
            </p:cNvCxnSpPr>
            <p:nvPr/>
          </p:nvCxnSpPr>
          <p:spPr>
            <a:xfrm>
              <a:off x="6346801" y="2924944"/>
              <a:ext cx="78599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755576" y="1772816"/>
              <a:ext cx="302433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trained on </a:t>
              </a:r>
              <a:r>
                <a:rPr lang="en-US" altLang="ko-KR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ImageNet</a:t>
              </a:r>
              <a:endPara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576" y="3717032"/>
            <a:ext cx="6636253" cy="2304256"/>
            <a:chOff x="755576" y="3717032"/>
            <a:chExt cx="6636253" cy="2304256"/>
          </a:xfrm>
        </p:grpSpPr>
        <p:sp>
          <p:nvSpPr>
            <p:cNvPr id="98" name="아래쪽 화살표 97"/>
            <p:cNvSpPr/>
            <p:nvPr/>
          </p:nvSpPr>
          <p:spPr>
            <a:xfrm>
              <a:off x="3859131" y="3717032"/>
              <a:ext cx="1216925" cy="826665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259632" y="4581128"/>
              <a:ext cx="259038" cy="1440160"/>
              <a:chOff x="410033" y="1916832"/>
              <a:chExt cx="259038" cy="1440160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74919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253247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47945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5039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345090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8591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538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6243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96094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4878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7825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30108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595780" y="4696297"/>
              <a:ext cx="288032" cy="11989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32791" y="4581128"/>
              <a:ext cx="259038" cy="1440160"/>
              <a:chOff x="410033" y="1916832"/>
              <a:chExt cx="259038" cy="144016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7" idx="3"/>
              <a:endCxn id="69" idx="1"/>
            </p:cNvCxnSpPr>
            <p:nvPr/>
          </p:nvCxnSpPr>
          <p:spPr>
            <a:xfrm>
              <a:off x="1518670" y="5301208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1" idx="1"/>
            </p:cNvCxnSpPr>
            <p:nvPr/>
          </p:nvCxnSpPr>
          <p:spPr>
            <a:xfrm>
              <a:off x="2298966" y="5301208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1" idx="3"/>
              <a:endCxn id="73" idx="1"/>
            </p:cNvCxnSpPr>
            <p:nvPr/>
          </p:nvCxnSpPr>
          <p:spPr>
            <a:xfrm>
              <a:off x="3096111" y="5301208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3" idx="3"/>
              <a:endCxn id="75" idx="1"/>
            </p:cNvCxnSpPr>
            <p:nvPr/>
          </p:nvCxnSpPr>
          <p:spPr>
            <a:xfrm>
              <a:off x="3904850" y="5301208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5" idx="3"/>
              <a:endCxn id="77" idx="1"/>
            </p:cNvCxnSpPr>
            <p:nvPr/>
          </p:nvCxnSpPr>
          <p:spPr>
            <a:xfrm>
              <a:off x="4711962" y="5301208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7" idx="3"/>
              <a:endCxn id="79" idx="1"/>
            </p:cNvCxnSpPr>
            <p:nvPr/>
          </p:nvCxnSpPr>
          <p:spPr>
            <a:xfrm>
              <a:off x="5533550" y="5301208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3"/>
              <a:endCxn id="88" idx="1"/>
            </p:cNvCxnSpPr>
            <p:nvPr/>
          </p:nvCxnSpPr>
          <p:spPr>
            <a:xfrm>
              <a:off x="6346801" y="5301208"/>
              <a:ext cx="78599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755576" y="4111649"/>
              <a:ext cx="55455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 the final layer and fine-tune for the </a:t>
              </a:r>
              <a:r>
                <a:rPr lang="en-US" altLang="ko-KR" b="1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Task</a:t>
              </a:r>
              <a:endParaRPr lang="ko-KR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0" y="2722635"/>
            <a:ext cx="9144000" cy="1679900"/>
            <a:chOff x="0" y="2722635"/>
            <a:chExt cx="9144000" cy="1679900"/>
          </a:xfrm>
        </p:grpSpPr>
        <p:sp>
          <p:nvSpPr>
            <p:cNvPr id="101" name="직사각형 100"/>
            <p:cNvSpPr/>
            <p:nvPr/>
          </p:nvSpPr>
          <p:spPr>
            <a:xfrm>
              <a:off x="0" y="2722635"/>
              <a:ext cx="9144000" cy="1679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0" y="3205994"/>
              <a:ext cx="9144000" cy="871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altLang="ko-KR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VQA, Task is determined by a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</a:t>
              </a:r>
              <a:endParaRPr lang="ko-KR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512" y="2924944"/>
              <a:ext cx="2016224" cy="537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Observation: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parameters of a layer based on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62406" y="2678088"/>
            <a:ext cx="259038" cy="1440160"/>
            <a:chOff x="410033" y="1916832"/>
            <a:chExt cx="259038" cy="1440160"/>
          </a:xfrm>
        </p:grpSpPr>
        <p:sp>
          <p:nvSpPr>
            <p:cNvPr id="133" name="타원 132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75196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56021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550719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05316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3347864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619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1566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669017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96371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4906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7853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30385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598554" y="2793257"/>
            <a:ext cx="288032" cy="1198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7135565" y="2678088"/>
            <a:ext cx="259038" cy="1440160"/>
            <a:chOff x="410033" y="1916832"/>
            <a:chExt cx="259038" cy="1440160"/>
          </a:xfrm>
        </p:grpSpPr>
        <p:sp>
          <p:nvSpPr>
            <p:cNvPr id="126" name="타원 125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" name="직선 화살표 연결선 117"/>
          <p:cNvCxnSpPr>
            <a:stCxn id="139" idx="3"/>
            <a:endCxn id="105" idx="1"/>
          </p:cNvCxnSpPr>
          <p:nvPr/>
        </p:nvCxnSpPr>
        <p:spPr>
          <a:xfrm>
            <a:off x="1521444" y="3398168"/>
            <a:ext cx="73457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5" idx="3"/>
            <a:endCxn id="107" idx="1"/>
          </p:cNvCxnSpPr>
          <p:nvPr/>
        </p:nvCxnSpPr>
        <p:spPr>
          <a:xfrm>
            <a:off x="2301740" y="3398168"/>
            <a:ext cx="751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7" idx="3"/>
            <a:endCxn id="109" idx="1"/>
          </p:cNvCxnSpPr>
          <p:nvPr/>
        </p:nvCxnSpPr>
        <p:spPr>
          <a:xfrm>
            <a:off x="3098885" y="3398168"/>
            <a:ext cx="7630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09" idx="3"/>
            <a:endCxn id="111" idx="1"/>
          </p:cNvCxnSpPr>
          <p:nvPr/>
        </p:nvCxnSpPr>
        <p:spPr>
          <a:xfrm>
            <a:off x="3907624" y="3398168"/>
            <a:ext cx="761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1" idx="3"/>
            <a:endCxn id="113" idx="1"/>
          </p:cNvCxnSpPr>
          <p:nvPr/>
        </p:nvCxnSpPr>
        <p:spPr>
          <a:xfrm>
            <a:off x="4714736" y="3398168"/>
            <a:ext cx="775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3" idx="3"/>
            <a:endCxn id="115" idx="1"/>
          </p:cNvCxnSpPr>
          <p:nvPr/>
        </p:nvCxnSpPr>
        <p:spPr>
          <a:xfrm>
            <a:off x="5536324" y="3398168"/>
            <a:ext cx="7675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3"/>
            <a:endCxn id="132" idx="1"/>
          </p:cNvCxnSpPr>
          <p:nvPr/>
        </p:nvCxnSpPr>
        <p:spPr>
          <a:xfrm>
            <a:off x="6349575" y="3398168"/>
            <a:ext cx="78599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83422" y="227687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꺾인 연결선 15"/>
          <p:cNvCxnSpPr>
            <a:stCxn id="41" idx="3"/>
            <a:endCxn id="116" idx="2"/>
          </p:cNvCxnSpPr>
          <p:nvPr/>
        </p:nvCxnSpPr>
        <p:spPr>
          <a:xfrm flipV="1">
            <a:off x="6073335" y="3992245"/>
            <a:ext cx="669235" cy="1263708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15616" y="5101660"/>
            <a:ext cx="1030726" cy="30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792" y="4982345"/>
            <a:ext cx="3373543" cy="547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Prediction Network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/>
          <p:cNvCxnSpPr>
            <a:stCxn id="39" idx="3"/>
            <a:endCxn id="41" idx="1"/>
          </p:cNvCxnSpPr>
          <p:nvPr/>
        </p:nvCxnSpPr>
        <p:spPr>
          <a:xfrm flipV="1">
            <a:off x="2146342" y="5255953"/>
            <a:ext cx="553450" cy="6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794" y="2924944"/>
            <a:ext cx="8882206" cy="3312368"/>
            <a:chOff x="261794" y="2924944"/>
            <a:chExt cx="8882206" cy="3312368"/>
          </a:xfrm>
        </p:grpSpPr>
        <p:sp>
          <p:nvSpPr>
            <p:cNvPr id="61" name="직사각형 60"/>
            <p:cNvSpPr/>
            <p:nvPr/>
          </p:nvSpPr>
          <p:spPr>
            <a:xfrm>
              <a:off x="261794" y="2924944"/>
              <a:ext cx="88822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Extracting feature from a question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15462" y="398798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17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010000000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92548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000100000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879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001000000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77210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000000100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9541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000010000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1872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000000010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54205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000000001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81772" y="4449687"/>
              <a:ext cx="276999" cy="10685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011110111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479" y="398798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BOW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1792" y="398798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flower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46039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17560" y="398798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71731" y="3987986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8247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56744" y="3987986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476375" y="5805264"/>
              <a:ext cx="5923203" cy="4320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 of Words (BOW)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796136" y="4478895"/>
              <a:ext cx="792088" cy="750305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84879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Sentence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92180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3987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398798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CBOW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39879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398798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39879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398798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Bag of Words (CBOW)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96136" y="4478895"/>
            <a:ext cx="792088" cy="7503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042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9677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8929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181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743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668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5936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50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3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50230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5736" y="502306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55315" y="519844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240951" y="501377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503" y="519844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5996" y="501377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1174" y="519844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85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2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3970" y="4262338"/>
          <a:ext cx="1857933" cy="80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19"/>
                <a:gridCol w="265419"/>
                <a:gridCol w="265419"/>
                <a:gridCol w="265419"/>
                <a:gridCol w="265419"/>
                <a:gridCol w="265419"/>
                <a:gridCol w="265419"/>
              </a:tblGrid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61979" y="4251316"/>
          <a:ext cx="1467466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45996" y="4253046"/>
            <a:ext cx="2125804" cy="354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36863" y="4616469"/>
            <a:ext cx="2166437" cy="43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4597544" y="4251316"/>
          <a:ext cx="838552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6" name="직선 연결선 55"/>
          <p:cNvCxnSpPr/>
          <p:nvPr/>
        </p:nvCxnSpPr>
        <p:spPr>
          <a:xfrm>
            <a:off x="3707904" y="4875702"/>
            <a:ext cx="1440160" cy="9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707904" y="4972526"/>
            <a:ext cx="1467466" cy="136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47322" y="479715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91338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6228184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6810634" y="4184346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7845017" y="4176580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5" name="직선 연결선 74"/>
          <p:cNvCxnSpPr/>
          <p:nvPr/>
        </p:nvCxnSpPr>
        <p:spPr>
          <a:xfrm>
            <a:off x="5403286" y="4251315"/>
            <a:ext cx="472028" cy="411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434786" y="4951059"/>
            <a:ext cx="440528" cy="566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6" idx="0"/>
          </p:cNvCxnSpPr>
          <p:nvPr/>
        </p:nvCxnSpPr>
        <p:spPr>
          <a:xfrm flipV="1">
            <a:off x="6371416" y="4184346"/>
            <a:ext cx="544037" cy="468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6" idx="2"/>
          </p:cNvCxnSpPr>
          <p:nvPr/>
        </p:nvCxnSpPr>
        <p:spPr>
          <a:xfrm>
            <a:off x="6395207" y="4951059"/>
            <a:ext cx="520246" cy="710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6" idx="0"/>
            <a:endCxn id="73" idx="1"/>
          </p:cNvCxnSpPr>
          <p:nvPr/>
        </p:nvCxnSpPr>
        <p:spPr>
          <a:xfrm>
            <a:off x="6915453" y="4184346"/>
            <a:ext cx="929564" cy="73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2"/>
            <a:endCxn id="73" idx="1"/>
          </p:cNvCxnSpPr>
          <p:nvPr/>
        </p:nvCxnSpPr>
        <p:spPr>
          <a:xfrm flipV="1">
            <a:off x="6915453" y="4915031"/>
            <a:ext cx="929564" cy="746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0081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72337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679194" y="3960556"/>
            <a:ext cx="1493206" cy="20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57905" y="918853"/>
            <a:ext cx="217051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[Anton et al., 2015]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64398" y="1408524"/>
            <a:ext cx="8638356" cy="2219060"/>
            <a:chOff x="264398" y="1408524"/>
            <a:chExt cx="8638356" cy="2219060"/>
          </a:xfrm>
        </p:grpSpPr>
        <p:sp>
          <p:nvSpPr>
            <p:cNvPr id="12" name="직사각형 11"/>
            <p:cNvSpPr/>
            <p:nvPr/>
          </p:nvSpPr>
          <p:spPr>
            <a:xfrm>
              <a:off x="359532" y="1408524"/>
              <a:ext cx="644471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Largest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ImageQA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dataset built on </a:t>
              </a:r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MSCOCO</a:t>
              </a:r>
              <a:endParaRPr lang="ko-KR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548" y="1770183"/>
              <a:ext cx="2664296" cy="811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254,721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548" y="2475832"/>
              <a:ext cx="2722542" cy="773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764,163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99889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9355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57958" y="1492087"/>
              <a:ext cx="1588342" cy="303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[Lin et al., 2014]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39552" y="3257352"/>
              <a:ext cx="3335771" cy="3478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32918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47,300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32918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327,939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48064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615203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13923" y="3257352"/>
              <a:ext cx="2820999" cy="3478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Visual7W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93716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9,688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3716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56,468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24328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735128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74721" y="3257351"/>
              <a:ext cx="2128033" cy="370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Madlibs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>
            <a:xfrm>
              <a:off x="264398" y="158049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236296" y="6220761"/>
            <a:ext cx="2026498" cy="38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www.visualqa.org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4398" y="3788976"/>
            <a:ext cx="8879602" cy="2808376"/>
            <a:chOff x="264398" y="3788976"/>
            <a:chExt cx="8879602" cy="2808376"/>
          </a:xfrm>
        </p:grpSpPr>
        <p:sp>
          <p:nvSpPr>
            <p:cNvPr id="20" name="직사각형 19"/>
            <p:cNvSpPr/>
            <p:nvPr/>
          </p:nvSpPr>
          <p:spPr>
            <a:xfrm>
              <a:off x="359532" y="3788976"/>
              <a:ext cx="8388932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 questions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collected using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Machanical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Turk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18" y="4181246"/>
              <a:ext cx="4088929" cy="2416106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4067944" y="4181246"/>
              <a:ext cx="5076056" cy="2127946"/>
              <a:chOff x="4067944" y="3893214"/>
              <a:chExt cx="5076056" cy="234372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572000" y="3893214"/>
                <a:ext cx="4572000" cy="2343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Stump a smart robot!</a:t>
                </a: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Ask a question that a </a:t>
                </a:r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human can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answer, but a smart </a:t>
                </a:r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robot probably can’t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4139952" y="3932992"/>
                <a:ext cx="484796" cy="0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67944" y="4068796"/>
                <a:ext cx="556803" cy="2168142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264398" y="395237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0" y="1182485"/>
            <a:ext cx="9144000" cy="4694787"/>
            <a:chOff x="0" y="1066800"/>
            <a:chExt cx="9144000" cy="4694787"/>
          </a:xfrm>
        </p:grpSpPr>
        <p:pic>
          <p:nvPicPr>
            <p:cNvPr id="60" name="Picture 5" descr="overvie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6800"/>
              <a:ext cx="9144000" cy="4694787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35496" y="1652493"/>
              <a:ext cx="9072500" cy="3432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 Annual Challenge</a:t>
              </a:r>
              <a:endParaRPr lang="ko-KR" altLang="en-US" sz="6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Long-Short Term Memory (LSTM)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Gated Recurrent Unit (GRU)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7" y="4218208"/>
            <a:ext cx="3589726" cy="1512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990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Skip-thought vectors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9201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 pre-trained on book corpus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995881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23892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fully-connected layer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71" y="4303592"/>
            <a:ext cx="1047050" cy="1341401"/>
          </a:xfrm>
          <a:prstGeom prst="rect">
            <a:avLst/>
          </a:prstGeom>
        </p:spPr>
      </p:pic>
      <p:sp>
        <p:nvSpPr>
          <p:cNvPr id="224" name="모서리가 둥근 직사각형 223"/>
          <p:cNvSpPr/>
          <p:nvPr/>
        </p:nvSpPr>
        <p:spPr>
          <a:xfrm>
            <a:off x="405092" y="3228451"/>
            <a:ext cx="1296862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092482" y="3228451"/>
            <a:ext cx="991686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890718" y="3436967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Kiros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199067" y="3994658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ko-KR" altLang="en-US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blipFill rotWithShape="0">
                <a:blip r:embed="rId2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ko-KR" altLang="en-US" sz="2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blipFill rotWithShape="0">
                <a:blip r:embed="rId3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그룹 93"/>
          <p:cNvGrpSpPr/>
          <p:nvPr/>
        </p:nvGrpSpPr>
        <p:grpSpPr>
          <a:xfrm>
            <a:off x="5578190" y="1575720"/>
            <a:ext cx="3644976" cy="860298"/>
            <a:chOff x="5578190" y="1575720"/>
            <a:chExt cx="3644976" cy="860298"/>
          </a:xfrm>
        </p:grpSpPr>
        <p:sp>
          <p:nvSpPr>
            <p:cNvPr id="88" name="직사각형 87"/>
            <p:cNvSpPr/>
            <p:nvPr/>
          </p:nvSpPr>
          <p:spPr>
            <a:xfrm>
              <a:off x="5911454" y="2048066"/>
              <a:ext cx="3311712" cy="387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=500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78190" y="1575720"/>
              <a:ext cx="22322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example: 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5911454" y="2453488"/>
            <a:ext cx="3311712" cy="480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R=500,000,000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71508" y="3351011"/>
            <a:ext cx="2825932" cy="3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1.86GB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single layer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981133" y="3815151"/>
            <a:ext cx="3078468" cy="555501"/>
            <a:chOff x="5981133" y="3815151"/>
            <a:chExt cx="3078468" cy="555501"/>
          </a:xfrm>
        </p:grpSpPr>
        <p:sp>
          <p:nvSpPr>
            <p:cNvPr id="111" name="직사각형 110"/>
            <p:cNvSpPr/>
            <p:nvPr/>
          </p:nvSpPr>
          <p:spPr>
            <a:xfrm>
              <a:off x="5981133" y="3815151"/>
              <a:ext cx="3078468" cy="5238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parameters for VGG19: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331387" y="4040955"/>
              <a:ext cx="1638308" cy="32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144,000,000</a:t>
              </a:r>
              <a:endPara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9856" y="1784836"/>
            <a:ext cx="1611472" cy="52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6861" y="2298962"/>
            <a:ext cx="4721594" cy="568566"/>
            <a:chOff x="1874813" y="2226954"/>
            <a:chExt cx="4721594" cy="56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/>
                <p:cNvSpPr/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직사각형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5846" t="-6452" r="-553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2800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224" t="-6452" r="-447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077370" y="1700808"/>
            <a:ext cx="4880076" cy="756762"/>
            <a:chOff x="1645322" y="1700808"/>
            <a:chExt cx="4880076" cy="756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2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173" t="-7609" r="-6173" b="-271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오른쪽 화살표 8"/>
            <p:cNvSpPr/>
            <p:nvPr/>
          </p:nvSpPr>
          <p:spPr>
            <a:xfrm>
              <a:off x="3986456" y="1844824"/>
              <a:ext cx="772618" cy="57606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56422" y="2708920"/>
            <a:ext cx="263991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control </a:t>
            </a:r>
            <a:r>
              <a:rPr lang="en-US" altLang="ko-KR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직선 화살표 연결선 154"/>
          <p:cNvCxnSpPr>
            <a:stCxn id="69" idx="3"/>
            <a:endCxn id="103" idx="1"/>
          </p:cNvCxnSpPr>
          <p:nvPr/>
        </p:nvCxnSpPr>
        <p:spPr>
          <a:xfrm flipV="1">
            <a:off x="2980683" y="2787228"/>
            <a:ext cx="0" cy="13732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of Dynamic Parameter Layer are picked from Candidate weights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22582" y="2334645"/>
            <a:ext cx="2516202" cy="3326604"/>
            <a:chOff x="539552" y="3283683"/>
            <a:chExt cx="2016225" cy="2665598"/>
          </a:xfrm>
        </p:grpSpPr>
        <p:sp>
          <p:nvSpPr>
            <p:cNvPr id="60" name="모서리가 둥근 직사각형 59"/>
            <p:cNvSpPr/>
            <p:nvPr/>
          </p:nvSpPr>
          <p:spPr>
            <a:xfrm rot="16200000">
              <a:off x="1515661" y="4909166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rot="16200000">
              <a:off x="1338459" y="4495789"/>
              <a:ext cx="403245" cy="1678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16200000">
              <a:off x="1515661" y="3770614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 rot="16200000">
              <a:off x="1366337" y="2456898"/>
              <a:ext cx="362653" cy="2016224"/>
              <a:chOff x="410033" y="1916832"/>
              <a:chExt cx="259038" cy="144016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0" idx="3"/>
              <a:endCxn id="69" idx="1"/>
            </p:cNvCxnSpPr>
            <p:nvPr/>
          </p:nvCxnSpPr>
          <p:spPr>
            <a:xfrm rot="16200000">
              <a:off x="1010393" y="5348001"/>
              <a:ext cx="10745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5241151" y="4590882"/>
            <a:ext cx="2016224" cy="362653"/>
            <a:chOff x="691952" y="2573288"/>
            <a:chExt cx="2016224" cy="362653"/>
          </a:xfrm>
        </p:grpSpPr>
        <p:sp>
          <p:nvSpPr>
            <p:cNvPr id="113" name="타원 112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/>
          <p:cNvSpPr/>
          <p:nvPr/>
        </p:nvSpPr>
        <p:spPr>
          <a:xfrm rot="16200000">
            <a:off x="6047639" y="3295311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2" name="직선 화살표 연결선 121"/>
          <p:cNvCxnSpPr>
            <a:stCxn id="119" idx="3"/>
            <a:endCxn id="133" idx="2"/>
          </p:cNvCxnSpPr>
          <p:nvPr/>
        </p:nvCxnSpPr>
        <p:spPr>
          <a:xfrm flipV="1">
            <a:off x="6249263" y="3682663"/>
            <a:ext cx="10014" cy="908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292080" y="4961170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252862" y="2919235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Weights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738332" y="3951791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 rot="5400000">
            <a:off x="6052506" y="2444436"/>
            <a:ext cx="413540" cy="2062930"/>
            <a:chOff x="7939659" y="3646448"/>
            <a:chExt cx="245893" cy="1226629"/>
          </a:xfrm>
        </p:grpSpPr>
        <p:sp>
          <p:nvSpPr>
            <p:cNvPr id="131" name="직사각형 130"/>
            <p:cNvSpPr/>
            <p:nvPr/>
          </p:nvSpPr>
          <p:spPr>
            <a:xfrm rot="16200000">
              <a:off x="7939659" y="3646448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>
              <a:off x="7939665" y="389163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 rot="16200000">
              <a:off x="7939666" y="413681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6200000">
              <a:off x="7939666" y="438200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rot="16200000">
              <a:off x="7939666" y="4627191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466426" y="2997701"/>
            <a:ext cx="982186" cy="983544"/>
            <a:chOff x="9168283" y="3552227"/>
            <a:chExt cx="982186" cy="983544"/>
          </a:xfrm>
        </p:grpSpPr>
        <p:sp>
          <p:nvSpPr>
            <p:cNvPr id="137" name="직사각형 136"/>
            <p:cNvSpPr/>
            <p:nvPr/>
          </p:nvSpPr>
          <p:spPr>
            <a:xfrm>
              <a:off x="9168283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409999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57291" y="3552227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904583" y="3552227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9168283" y="379811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409999" y="3798113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657291" y="3798113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904583" y="3798113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9168283" y="404399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409999" y="4043999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9657291" y="4043999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9904583" y="4043999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168283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409999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657291" y="4289885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904583" y="4289885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345536" y="2867475"/>
            <a:ext cx="1252204" cy="123356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직사각형 153"/>
          <p:cNvSpPr/>
          <p:nvPr/>
        </p:nvSpPr>
        <p:spPr>
          <a:xfrm rot="16200000">
            <a:off x="36339" y="3356149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왼쪽 화살표 23"/>
          <p:cNvSpPr/>
          <p:nvPr/>
        </p:nvSpPr>
        <p:spPr>
          <a:xfrm>
            <a:off x="3833802" y="3101517"/>
            <a:ext cx="1152681" cy="756785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58238" y="3281726"/>
            <a:ext cx="1152128" cy="4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4248" y="908720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can be trained with reduced number of parameters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8817" y="6238041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1760" y="6252221"/>
            <a:ext cx="5027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Compressing Neural Networks with the Hashing Trick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710679"/>
            <a:ext cx="3894798" cy="236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31" y="4234312"/>
            <a:ext cx="5472608" cy="1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Architecture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2256171"/>
            <a:ext cx="9001000" cy="333306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Fine-tuning is possible (Fully-differentiable)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Experiment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" y="4437112"/>
            <a:ext cx="4480148" cy="20796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01" y="4699930"/>
            <a:ext cx="4362480" cy="18083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5496" y="1952235"/>
            <a:ext cx="1829724" cy="900697"/>
            <a:chOff x="35496" y="1952235"/>
            <a:chExt cx="1829724" cy="900697"/>
          </a:xfrm>
        </p:grpSpPr>
        <p:sp>
          <p:nvSpPr>
            <p:cNvPr id="91" name="직사각형 90"/>
            <p:cNvSpPr/>
            <p:nvPr/>
          </p:nvSpPr>
          <p:spPr>
            <a:xfrm>
              <a:off x="163773" y="1952235"/>
              <a:ext cx="1512168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96" y="2473225"/>
              <a:ext cx="1829724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Multiple-Choice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99924" y="1916831"/>
            <a:ext cx="1176131" cy="936105"/>
            <a:chOff x="3899924" y="1916831"/>
            <a:chExt cx="1176131" cy="936105"/>
          </a:xfrm>
        </p:grpSpPr>
        <p:sp>
          <p:nvSpPr>
            <p:cNvPr id="95" name="직사각형 94"/>
            <p:cNvSpPr/>
            <p:nvPr/>
          </p:nvSpPr>
          <p:spPr>
            <a:xfrm>
              <a:off x="3899924" y="191683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55.46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899924" y="241980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61.18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48130" y="1854955"/>
            <a:ext cx="1272142" cy="997981"/>
            <a:chOff x="5748130" y="1854955"/>
            <a:chExt cx="1272142" cy="997981"/>
          </a:xfrm>
        </p:grpSpPr>
        <p:sp>
          <p:nvSpPr>
            <p:cNvPr id="97" name="직사각형 96"/>
            <p:cNvSpPr/>
            <p:nvPr/>
          </p:nvSpPr>
          <p:spPr>
            <a:xfrm>
              <a:off x="5748130" y="185495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56.74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748130" y="235792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61.95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51720" y="1970258"/>
            <a:ext cx="1008112" cy="882678"/>
            <a:chOff x="2051720" y="1970258"/>
            <a:chExt cx="1008112" cy="882678"/>
          </a:xfrm>
        </p:grpSpPr>
        <p:sp>
          <p:nvSpPr>
            <p:cNvPr id="93" name="직사각형 92"/>
            <p:cNvSpPr/>
            <p:nvPr/>
          </p:nvSpPr>
          <p:spPr>
            <a:xfrm>
              <a:off x="2051720" y="197025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54.70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1720" y="247322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59.92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850458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ko-KR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96336" y="1749250"/>
            <a:ext cx="1440160" cy="1103686"/>
            <a:chOff x="7596336" y="1749250"/>
            <a:chExt cx="1440160" cy="1103686"/>
          </a:xfrm>
        </p:grpSpPr>
        <p:sp>
          <p:nvSpPr>
            <p:cNvPr id="99" name="직사각형 98"/>
            <p:cNvSpPr/>
            <p:nvPr/>
          </p:nvSpPr>
          <p:spPr>
            <a:xfrm>
              <a:off x="7596336" y="174925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57.22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96336" y="225222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62.48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512334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0771" y="2160112"/>
            <a:ext cx="3397878" cy="1885450"/>
            <a:chOff x="1710771" y="2160112"/>
            <a:chExt cx="3397878" cy="1885450"/>
          </a:xfrm>
        </p:grpSpPr>
        <p:sp>
          <p:nvSpPr>
            <p:cNvPr id="107" name="오른쪽 화살표 106"/>
            <p:cNvSpPr/>
            <p:nvPr/>
          </p:nvSpPr>
          <p:spPr>
            <a:xfrm>
              <a:off x="3107837" y="2160112"/>
              <a:ext cx="624070" cy="5029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10771" y="2996952"/>
              <a:ext cx="3397878" cy="1048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(Dynamic Parameter Prediction)</a:t>
              </a:r>
              <a:endParaRPr lang="ko-KR" alt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08692" y="2160112"/>
            <a:ext cx="2285448" cy="1321619"/>
            <a:chOff x="4208692" y="2160112"/>
            <a:chExt cx="2285448" cy="1321619"/>
          </a:xfrm>
        </p:grpSpPr>
        <p:sp>
          <p:nvSpPr>
            <p:cNvPr id="108" name="오른쪽 화살표 107"/>
            <p:cNvSpPr/>
            <p:nvPr/>
          </p:nvSpPr>
          <p:spPr>
            <a:xfrm>
              <a:off x="5039381" y="2160112"/>
              <a:ext cx="624070" cy="50296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208692" y="2924944"/>
              <a:ext cx="2285448" cy="556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 Pre-training</a:t>
              </a:r>
            </a:p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(skip-thought vector)</a:t>
              </a:r>
              <a:endParaRPr lang="ko-KR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41184" y="2160112"/>
            <a:ext cx="1487200" cy="1368978"/>
            <a:chOff x="6541184" y="2160112"/>
            <a:chExt cx="1487200" cy="1368978"/>
          </a:xfrm>
        </p:grpSpPr>
        <p:sp>
          <p:nvSpPr>
            <p:cNvPr id="109" name="오른쪽 화살표 108"/>
            <p:cNvSpPr/>
            <p:nvPr/>
          </p:nvSpPr>
          <p:spPr>
            <a:xfrm>
              <a:off x="6972749" y="2160112"/>
              <a:ext cx="624070" cy="502966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541184" y="2868785"/>
              <a:ext cx="1487200" cy="66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</a:p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Fine-tuning</a:t>
              </a:r>
              <a:endParaRPr lang="ko-KR" alt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>
            <a:off x="0" y="4005064"/>
            <a:ext cx="4572000" cy="391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Baseline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97208" y="4005064"/>
            <a:ext cx="4467240" cy="39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DPPnet</a:t>
            </a:r>
            <a:r>
              <a:rPr lang="en-US" altLang="ko-KR" dirty="0" smtClean="0">
                <a:solidFill>
                  <a:schemeClr val="tx1"/>
                </a:solidFill>
              </a:rPr>
              <a:t>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4572000" y="4005064"/>
            <a:ext cx="0" cy="259989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697208" y="4005064"/>
            <a:ext cx="0" cy="2599892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4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511" y="1591348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49896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Statistics 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779125" y="2255907"/>
            <a:ext cx="1735711" cy="1087262"/>
            <a:chOff x="2779125" y="1751851"/>
            <a:chExt cx="1735711" cy="1087262"/>
          </a:xfrm>
        </p:grpSpPr>
        <p:sp>
          <p:nvSpPr>
            <p:cNvPr id="9" name="직사각형 8"/>
            <p:cNvSpPr/>
            <p:nvPr/>
          </p:nvSpPr>
          <p:spPr>
            <a:xfrm>
              <a:off x="2779125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121,512 </a:t>
              </a:r>
              <a:endParaRPr lang="ko-KR" altLang="en-US" sz="3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26900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ko-KR" altLang="en-US" sz="2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08497" y="2255907"/>
            <a:ext cx="1735711" cy="1087262"/>
            <a:chOff x="4708497" y="1751851"/>
            <a:chExt cx="1735711" cy="1087262"/>
          </a:xfrm>
        </p:grpSpPr>
        <p:sp>
          <p:nvSpPr>
            <p:cNvPr id="11" name="직사각형 10"/>
            <p:cNvSpPr/>
            <p:nvPr/>
          </p:nvSpPr>
          <p:spPr>
            <a:xfrm>
              <a:off x="4708497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244,302 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56272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lang="ko-KR" alt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83969" y="2492896"/>
            <a:ext cx="2016224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answers </a:t>
            </a:r>
          </a:p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 question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1844824"/>
            <a:ext cx="6336704" cy="1872208"/>
            <a:chOff x="467544" y="1628800"/>
            <a:chExt cx="6336704" cy="1872208"/>
          </a:xfrm>
        </p:grpSpPr>
        <p:sp>
          <p:nvSpPr>
            <p:cNvPr id="6" name="직사각형 5"/>
            <p:cNvSpPr/>
            <p:nvPr/>
          </p:nvSpPr>
          <p:spPr>
            <a:xfrm>
              <a:off x="467544" y="1628800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Consist of: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1421" y="204015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248,349 </a:t>
              </a:r>
              <a:endParaRPr lang="ko-KR" alt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43429" y="2767105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ko-KR" alt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3212976"/>
              <a:ext cx="6120680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7544" y="4077072"/>
            <a:ext cx="6192688" cy="1584176"/>
            <a:chOff x="467544" y="3717032"/>
            <a:chExt cx="6192688" cy="158417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3717032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 of answers: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4730" y="4222252"/>
              <a:ext cx="2260420" cy="80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4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89.32%</a:t>
              </a:r>
              <a:endParaRPr lang="ko-KR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8361" y="4495297"/>
              <a:ext cx="1335150" cy="5328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6.91%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990220" y="4567305"/>
              <a:ext cx="1093306" cy="46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2.74%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34860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word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75856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words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02188" y="4941168"/>
              <a:ext cx="166937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Three words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419872" y="4221088"/>
            <a:ext cx="525658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Evaluation is Possible</a:t>
            </a:r>
            <a:endParaRPr lang="ko-KR" alt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://cvlab.postech.ac.kr/research/dppnet/images/qualitative/Q1In_Q2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vlab.postech.ac.kr/research/dppnet/images/qualitative/Q1In_Q2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161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animal is shown?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g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iraffe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elephant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cvlab.postech.ac.kr/research/dppnet/images/qualitative/Q1In_Q3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cvlab.postech.ac.kr/research/dppnet/images/qualitative/Q1In_Q3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2645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this room?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living room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kitchen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15" y="199145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92172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the animal doing?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 smtClean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 smtClean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9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cvlab.postech.ac.kr/research/dppnet/images/qualitative/I1Qn_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9892"/>
            <a:ext cx="5040560" cy="3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does the woman feel?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What type of hat is she wearing?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cowboy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vlab.postech.ac.kr/research/dppnet/supplementary/002_single_img_mult_question/results/images/COCO_val2014_000000439589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342626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 place?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station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a black and white photo?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cvlab.postech.ac.kr/research/dppnet/images/qualitative/I1Qn_I4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6285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cranes are in the image?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people are on the bench?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&amp; Project Page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832820"/>
            <a:ext cx="438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link: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http://arxiv.org/abs/1511.05756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156012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page: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http://cvlab.postech.ac.kr/research/dppnet/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0637" y="5832820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Code will be available soon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800"/>
            <a:ext cx="9144000" cy="28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1166887"/>
            <a:ext cx="7772400" cy="3774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Multimodal Compact Bilinear Pooling for VQA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148064" y="6309320"/>
            <a:ext cx="389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/>
              <a:t>From the author’s slides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482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5597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84763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Example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4575" y="1553297"/>
            <a:ext cx="3168352" cy="2530650"/>
            <a:chOff x="2354575" y="1402406"/>
            <a:chExt cx="3168352" cy="2530650"/>
          </a:xfrm>
        </p:grpSpPr>
        <p:pic>
          <p:nvPicPr>
            <p:cNvPr id="5122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201" y="1402406"/>
              <a:ext cx="2809100" cy="21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35457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How many dogs are seen?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1552112"/>
            <a:ext cx="2448272" cy="3346001"/>
            <a:chOff x="35496" y="1401221"/>
            <a:chExt cx="2448272" cy="3346001"/>
          </a:xfrm>
        </p:grpSpPr>
        <p:pic>
          <p:nvPicPr>
            <p:cNvPr id="1026" name="Picture 2" descr="An image from the  dataset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16" y="1401221"/>
              <a:ext cx="2088232" cy="292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35496" y="4243166"/>
              <a:ext cx="244827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animal is this?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0773" y="1552112"/>
            <a:ext cx="3372816" cy="2531835"/>
            <a:chOff x="5560773" y="1401221"/>
            <a:chExt cx="3372816" cy="2531835"/>
          </a:xfrm>
        </p:grpSpPr>
        <p:pic>
          <p:nvPicPr>
            <p:cNvPr id="1028" name="Picture 4" descr="An image from the  dataset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773" y="1401221"/>
              <a:ext cx="3372816" cy="210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66710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car?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2302" y="4088367"/>
            <a:ext cx="3606202" cy="2580993"/>
            <a:chOff x="5502302" y="3937476"/>
            <a:chExt cx="3606202" cy="25809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3568" y="3937476"/>
              <a:ext cx="3204750" cy="21412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502302" y="6014413"/>
              <a:ext cx="360620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is the mustache made of?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90151" y="4083947"/>
            <a:ext cx="2878910" cy="2585413"/>
            <a:chOff x="2511822" y="3933056"/>
            <a:chExt cx="2878910" cy="2585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70" y="3933056"/>
              <a:ext cx="2870662" cy="21457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511822" y="6014413"/>
              <a:ext cx="2878910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Is this vegetarian pizza?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15254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10964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4477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Difficulty of questions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284"/>
            <a:ext cx="9144000" cy="240956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3"/>
          <a:srcRect l="38400" t="33333" r="46600"/>
          <a:stretch/>
        </p:blipFill>
        <p:spPr>
          <a:xfrm>
            <a:off x="4114800" y="2268652"/>
            <a:ext cx="589513" cy="1828800"/>
          </a:xfrm>
          <a:prstGeom prst="rect">
            <a:avLst/>
          </a:prstGeom>
        </p:spPr>
      </p:pic>
      <p:grpSp>
        <p:nvGrpSpPr>
          <p:cNvPr id="8" name="Group 18"/>
          <p:cNvGrpSpPr/>
          <p:nvPr/>
        </p:nvGrpSpPr>
        <p:grpSpPr>
          <a:xfrm>
            <a:off x="381000" y="1354252"/>
            <a:ext cx="1143000" cy="2743200"/>
            <a:chOff x="381000" y="228600"/>
            <a:chExt cx="1143000" cy="2743200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 rotWithShape="1">
            <a:blip r:embed="rId3"/>
            <a:srcRect r="74148"/>
            <a:stretch/>
          </p:blipFill>
          <p:spPr>
            <a:xfrm>
              <a:off x="381000" y="228600"/>
              <a:ext cx="1016000" cy="2743200"/>
            </a:xfrm>
            <a:prstGeom prst="rect">
              <a:avLst/>
            </a:prstGeom>
          </p:spPr>
        </p:pic>
        <p:sp>
          <p:nvSpPr>
            <p:cNvPr id="10" name="Rectangle 12"/>
            <p:cNvSpPr/>
            <p:nvPr/>
          </p:nvSpPr>
          <p:spPr bwMode="auto">
            <a:xfrm>
              <a:off x="1295400" y="1371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2286000" y="1354252"/>
            <a:ext cx="734053" cy="2743200"/>
            <a:chOff x="2286000" y="228600"/>
            <a:chExt cx="734053" cy="2743200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 rotWithShape="1">
            <a:blip r:embed="rId3"/>
            <a:srcRect l="23600" r="61600"/>
            <a:stretch/>
          </p:blipFill>
          <p:spPr>
            <a:xfrm>
              <a:off x="2438400" y="228600"/>
              <a:ext cx="581653" cy="2743200"/>
            </a:xfrm>
            <a:prstGeom prst="rect">
              <a:avLst/>
            </a:prstGeom>
          </p:spPr>
        </p:pic>
        <p:sp>
          <p:nvSpPr>
            <p:cNvPr id="13" name="Rectangle 13"/>
            <p:cNvSpPr/>
            <p:nvPr/>
          </p:nvSpPr>
          <p:spPr bwMode="auto">
            <a:xfrm>
              <a:off x="2286000" y="2667000"/>
              <a:ext cx="228600" cy="1524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7391400" y="1354252"/>
            <a:ext cx="1323566" cy="2743200"/>
            <a:chOff x="7391400" y="228600"/>
            <a:chExt cx="1323566" cy="2743200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 rotWithShape="1">
            <a:blip r:embed="rId3"/>
            <a:srcRect l="70200"/>
            <a:stretch/>
          </p:blipFill>
          <p:spPr>
            <a:xfrm>
              <a:off x="7543800" y="228600"/>
              <a:ext cx="1171166" cy="2743200"/>
            </a:xfrm>
            <a:prstGeom prst="rect">
              <a:avLst/>
            </a:prstGeom>
          </p:spPr>
        </p:pic>
        <p:sp>
          <p:nvSpPr>
            <p:cNvPr id="16" name="Rectangle 14"/>
            <p:cNvSpPr/>
            <p:nvPr/>
          </p:nvSpPr>
          <p:spPr bwMode="auto">
            <a:xfrm>
              <a:off x="7391400" y="1752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91200" y="1354252"/>
            <a:ext cx="914400" cy="2743200"/>
            <a:chOff x="5791200" y="228600"/>
            <a:chExt cx="914400" cy="2743200"/>
          </a:xfrm>
        </p:grpSpPr>
        <p:pic>
          <p:nvPicPr>
            <p:cNvPr id="18" name="Picture 10"/>
            <p:cNvPicPr>
              <a:picLocks noChangeAspect="1"/>
            </p:cNvPicPr>
            <p:nvPr/>
          </p:nvPicPr>
          <p:blipFill rotWithShape="1">
            <a:blip r:embed="rId3"/>
            <a:srcRect l="54000" r="27000"/>
            <a:stretch/>
          </p:blipFill>
          <p:spPr>
            <a:xfrm>
              <a:off x="5791200" y="228600"/>
              <a:ext cx="746716" cy="2743200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 bwMode="auto">
            <a:xfrm>
              <a:off x="6400800" y="685800"/>
              <a:ext cx="304800" cy="685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9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2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/>
                  <a:t>Our objective is to compute an outer-product 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 ⨂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blipFill rotWithShape="1">
                <a:blip r:embed="rId2"/>
                <a:stretch>
                  <a:fillRect l="-860" t="-1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But this matrix becomes too large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are long vectors. </a:t>
                </a:r>
                <a:endParaRPr lang="ko-KR" altLang="en-US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700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What we know is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⨂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2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𝐹𝐹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⨀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000" dirty="0" smtClean="0"/>
              </a:p>
              <a:p>
                <a:r>
                  <a:rPr lang="en-US" altLang="ko-KR" sz="20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/>
                      </a:rPr>
                      <m:t>Ψ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⋅</m:t>
                        </m: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is a count sketch operation. </a:t>
                </a:r>
                <a:endParaRPr lang="ko-KR" altLang="en-US" sz="20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blipFill rotWithShape="1">
                <a:blip r:embed="rId4"/>
                <a:stretch>
                  <a:fillRect l="-700" t="-2066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So, instead of using outer-product of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, we will use its </a:t>
                </a:r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of outer-product</a:t>
                </a:r>
                <a:r>
                  <a:rPr lang="en-US" altLang="ko-KR" sz="2000" dirty="0" smtClean="0"/>
                  <a:t>! 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700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41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 sketch operation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𝑣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𝑠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h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/>
                      </a:rPr>
                      <m:t>𝑑</m:t>
                    </m:r>
                    <m:r>
                      <a:rPr lang="en-US" altLang="ko-KR" sz="2000" b="0" i="1" dirty="0" smtClean="0">
                        <a:latin typeface="Cambria Math"/>
                      </a:rPr>
                      <m:t>=3) </m:t>
                    </m:r>
                  </m:oMath>
                </a14:m>
                <a:r>
                  <a:rPr lang="en-US" altLang="ko-KR" sz="2000" dirty="0" smtClean="0"/>
                  <a:t>can be computed by:</a:t>
                </a:r>
              </a:p>
              <a:p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−2−2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5+3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blipFill rotWithShape="1">
                <a:blip r:embed="rId2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4177670" y="1844824"/>
            <a:ext cx="2482562" cy="165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3463290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Randomly initialized 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6317906" cy="360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9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24" y="1124744"/>
            <a:ext cx="523575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Related 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Evaluation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536" y="1340768"/>
            <a:ext cx="8618715" cy="3154613"/>
            <a:chOff x="395536" y="1340768"/>
            <a:chExt cx="8618715" cy="3154613"/>
          </a:xfrm>
        </p:grpSpPr>
        <p:sp>
          <p:nvSpPr>
            <p:cNvPr id="7" name="직사각형 6"/>
            <p:cNvSpPr/>
            <p:nvPr/>
          </p:nvSpPr>
          <p:spPr>
            <a:xfrm>
              <a:off x="395536" y="134076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Evaluation Types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17907" y="2312474"/>
              <a:ext cx="3096344" cy="1754326"/>
              <a:chOff x="5917907" y="2408724"/>
              <a:chExt cx="3096344" cy="175432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17907" y="2408724"/>
                <a:ext cx="18722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left woman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4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yes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3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silver and 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(f)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2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(h)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 err="1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go to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bathroom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718107" y="2408724"/>
                <a:ext cx="129614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brown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(k)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red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(l)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(n)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no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1800s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triangle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(q)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clear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white</a:t>
                </a:r>
              </a:p>
            </p:txBody>
          </p:sp>
        </p:grpSp>
        <p:pic>
          <p:nvPicPr>
            <p:cNvPr id="2050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85265"/>
              <a:ext cx="4895286" cy="14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27589" y="3435146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4" y="1700808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959881" y="2109671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37687" y="3400986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77747" y="3577367"/>
              <a:ext cx="432048" cy="558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9593" y="4063333"/>
              <a:ext cx="4895284" cy="4320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Open Ended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22379" y="4056447"/>
              <a:ext cx="3080376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Multiple Choice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5536" y="4581128"/>
            <a:ext cx="8625569" cy="1679779"/>
            <a:chOff x="395536" y="4581128"/>
            <a:chExt cx="8625569" cy="1679779"/>
          </a:xfrm>
        </p:grpSpPr>
        <p:sp>
          <p:nvSpPr>
            <p:cNvPr id="18" name="직사각형 17"/>
            <p:cNvSpPr/>
            <p:nvPr/>
          </p:nvSpPr>
          <p:spPr>
            <a:xfrm>
              <a:off x="395536" y="458112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5445224"/>
              <a:ext cx="5158055" cy="622402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6307917" y="5241930"/>
              <a:ext cx="2713188" cy="1018977"/>
              <a:chOff x="-1767740" y="2686457"/>
              <a:chExt cx="2658576" cy="1018977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-1767740" y="2686457"/>
                <a:ext cx="212982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</a:p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(4)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-821523" y="2689771"/>
                <a:ext cx="171235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(6)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(8)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dark blue and aqua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(9)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(10)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 and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6307917" y="5059563"/>
              <a:ext cx="1344614" cy="1927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Human Answers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6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6018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MCBP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50" y="1934842"/>
            <a:ext cx="8496300" cy="35438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with </a:t>
            </a:r>
            <a:r>
              <a:rPr lang="en-US" altLang="ko-KR" dirty="0">
                <a:solidFill>
                  <a:srgbClr val="FF0000"/>
                </a:solidFill>
              </a:rPr>
              <a:t>Attention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</a:t>
            </a:r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Attention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059832" y="138741"/>
            <a:ext cx="5976664" cy="1994115"/>
            <a:chOff x="3059832" y="138741"/>
            <a:chExt cx="5976664" cy="1994115"/>
          </a:xfrm>
        </p:grpSpPr>
        <p:sp>
          <p:nvSpPr>
            <p:cNvPr id="8" name="직사각형 7"/>
            <p:cNvSpPr/>
            <p:nvPr/>
          </p:nvSpPr>
          <p:spPr>
            <a:xfrm>
              <a:off x="5508104" y="138741"/>
              <a:ext cx="3528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</a:rPr>
                <a:t>each spatial grid location </a:t>
              </a:r>
              <a:r>
                <a:rPr lang="en-US" altLang="ko-KR" dirty="0">
                  <a:solidFill>
                    <a:srgbClr val="C00000"/>
                  </a:solidFill>
                </a:rPr>
                <a:t>in the visual representation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8" idx="1"/>
            </p:cNvCxnSpPr>
            <p:nvPr/>
          </p:nvCxnSpPr>
          <p:spPr>
            <a:xfrm flipH="1">
              <a:off x="3059832" y="461907"/>
              <a:ext cx="2448272" cy="16709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635898" y="901019"/>
            <a:ext cx="5404541" cy="1438004"/>
            <a:chOff x="3635898" y="138741"/>
            <a:chExt cx="4825482" cy="1438004"/>
          </a:xfrm>
        </p:grpSpPr>
        <p:sp>
          <p:nvSpPr>
            <p:cNvPr id="14" name="직사각형 13"/>
            <p:cNvSpPr/>
            <p:nvPr/>
          </p:nvSpPr>
          <p:spPr>
            <a:xfrm>
              <a:off x="4944988" y="138741"/>
              <a:ext cx="3516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we use </a:t>
              </a:r>
              <a:r>
                <a:rPr lang="en-US" altLang="ko-KR" b="1" dirty="0">
                  <a:solidFill>
                    <a:srgbClr val="C00000"/>
                  </a:solidFill>
                </a:rPr>
                <a:t>MCB pooling</a:t>
              </a:r>
              <a:r>
                <a:rPr lang="en-US" altLang="ko-KR" dirty="0">
                  <a:solidFill>
                    <a:srgbClr val="C00000"/>
                  </a:solidFill>
                </a:rPr>
                <a:t> to </a:t>
              </a:r>
              <a:r>
                <a:rPr lang="en-US" altLang="ko-KR" b="1" dirty="0">
                  <a:solidFill>
                    <a:srgbClr val="C00000"/>
                  </a:solidFill>
                </a:rPr>
                <a:t>merge</a:t>
              </a:r>
              <a:r>
                <a:rPr lang="en-US" altLang="ko-KR" dirty="0">
                  <a:solidFill>
                    <a:srgbClr val="C00000"/>
                  </a:solidFill>
                </a:rPr>
                <a:t> it with the </a:t>
              </a:r>
              <a:r>
                <a:rPr lang="en-US" altLang="ko-KR" b="1" dirty="0">
                  <a:solidFill>
                    <a:srgbClr val="C00000"/>
                  </a:solidFill>
                </a:rPr>
                <a:t>language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representation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3635898" y="461906"/>
              <a:ext cx="1309090" cy="11148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03559" y="3573016"/>
            <a:ext cx="6556673" cy="3096344"/>
            <a:chOff x="482024" y="103710"/>
            <a:chExt cx="5854171" cy="3096344"/>
          </a:xfrm>
        </p:grpSpPr>
        <p:sp>
          <p:nvSpPr>
            <p:cNvPr id="21" name="직사각형 20"/>
            <p:cNvSpPr/>
            <p:nvPr/>
          </p:nvSpPr>
          <p:spPr>
            <a:xfrm>
              <a:off x="482024" y="1999725"/>
              <a:ext cx="4462962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After </a:t>
              </a:r>
              <a:r>
                <a:rPr lang="en-US" altLang="ko-KR" dirty="0">
                  <a:solidFill>
                    <a:srgbClr val="C00000"/>
                  </a:solidFill>
                </a:rPr>
                <a:t>the pooling we use two convolutional layers </a:t>
              </a:r>
              <a:r>
                <a:rPr lang="en-US" altLang="ko-KR" b="1" dirty="0">
                  <a:solidFill>
                    <a:srgbClr val="C00000"/>
                  </a:solidFill>
                </a:rPr>
                <a:t>to predict the attention weight </a:t>
              </a:r>
              <a:r>
                <a:rPr lang="en-US" altLang="ko-KR" dirty="0">
                  <a:solidFill>
                    <a:srgbClr val="C00000"/>
                  </a:solidFill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</a:rPr>
                <a:t>each grid location</a:t>
              </a:r>
              <a:r>
                <a:rPr lang="en-US" altLang="ko-KR" dirty="0">
                  <a:solidFill>
                    <a:srgbClr val="C00000"/>
                  </a:solidFill>
                </a:rPr>
                <a:t>. We apply </a:t>
              </a:r>
              <a:r>
                <a:rPr lang="en-US" altLang="ko-KR" b="1" dirty="0" err="1">
                  <a:solidFill>
                    <a:srgbClr val="C00000"/>
                  </a:solidFill>
                </a:rPr>
                <a:t>softmax</a:t>
              </a:r>
              <a:r>
                <a:rPr lang="en-US" altLang="ko-KR" dirty="0">
                  <a:solidFill>
                    <a:srgbClr val="C00000"/>
                  </a:solidFill>
                </a:rPr>
                <a:t> to produce a </a:t>
              </a:r>
              <a:r>
                <a:rPr lang="en-US" altLang="ko-KR" b="1" dirty="0">
                  <a:solidFill>
                    <a:srgbClr val="C00000"/>
                  </a:solidFill>
                </a:rPr>
                <a:t>normalized soft attention map</a:t>
              </a:r>
              <a:r>
                <a:rPr lang="en-US" altLang="ko-KR" dirty="0">
                  <a:solidFill>
                    <a:srgbClr val="C00000"/>
                  </a:solidFill>
                </a:rPr>
                <a:t>.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직선 화살표 연결선 21"/>
            <p:cNvCxnSpPr>
              <a:stCxn id="21" idx="3"/>
            </p:cNvCxnSpPr>
            <p:nvPr/>
          </p:nvCxnSpPr>
          <p:spPr>
            <a:xfrm flipV="1">
              <a:off x="4944986" y="103710"/>
              <a:ext cx="1391209" cy="24961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7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QnA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Sub-problems in Image 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661248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Tasks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Weakly-supervised learning to count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Natural L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anguage Understanding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Extracting operation and inputs from question</a:t>
            </a:r>
          </a:p>
          <a:p>
            <a:r>
              <a:rPr lang="en-US" altLang="ko-K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then one by one!</a:t>
            </a:r>
          </a:p>
          <a:p>
            <a:pPr lvl="1"/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4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32781</TotalTime>
  <Words>2284</Words>
  <Application>Microsoft Macintosh PowerPoint</Application>
  <PresentationFormat>화면 슬라이드 쇼(4:3)</PresentationFormat>
  <Paragraphs>766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6" baseType="lpstr">
      <vt:lpstr>맑은 고딕</vt:lpstr>
      <vt:lpstr>휴먼둥근헤드라인</vt:lpstr>
      <vt:lpstr>Arial</vt:lpstr>
      <vt:lpstr>Cambria Math</vt:lpstr>
      <vt:lpstr>Garamond</vt:lpstr>
      <vt:lpstr>Meiryo UI</vt:lpstr>
      <vt:lpstr>ＭＳ Ｐゴシック</vt:lpstr>
      <vt:lpstr>Office 테마</vt:lpstr>
      <vt:lpstr>PowerPoint 프레젠테이션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PowerPoint 프레젠테이션</vt:lpstr>
      <vt:lpstr>Sub-problems in Image QA</vt:lpstr>
      <vt:lpstr>Classification with complex setting</vt:lpstr>
      <vt:lpstr>Classification with complex setting</vt:lpstr>
      <vt:lpstr>Classification with complex setting</vt:lpstr>
      <vt:lpstr>Novel Computer Vision Task</vt:lpstr>
      <vt:lpstr>Novel Computer Vision Task</vt:lpstr>
      <vt:lpstr>Novel Computer Vision Task</vt:lpstr>
      <vt:lpstr>Novel Computer Vision Task</vt:lpstr>
      <vt:lpstr>Data Efficiency Problem</vt:lpstr>
      <vt:lpstr>Data Efficiency Problem</vt:lpstr>
      <vt:lpstr>Natural Language Understanding</vt:lpstr>
      <vt:lpstr>PowerPoint 프레젠테이션</vt:lpstr>
      <vt:lpstr>Solving VQA</vt:lpstr>
      <vt:lpstr>Solving VQA</vt:lpstr>
      <vt:lpstr>PowerPoint 프레젠테이션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PowerPoint 프레젠테이션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Multimodal Compact Bilinear Pooling</vt:lpstr>
      <vt:lpstr>Multimodal Compact Bilinear Pooling</vt:lpstr>
      <vt:lpstr>Multimodal Compact Bilinear Pooling</vt:lpstr>
      <vt:lpstr>Multimodal Compact Bilinear Pooling</vt:lpstr>
      <vt:lpstr>Count sketch operation</vt:lpstr>
      <vt:lpstr>Multimodal Compact Bilinear Pooling</vt:lpstr>
      <vt:lpstr>Multimodal Compact Bilinear Pooling</vt:lpstr>
      <vt:lpstr>Related work</vt:lpstr>
      <vt:lpstr>MCB without Attention</vt:lpstr>
      <vt:lpstr>MCB without Attention</vt:lpstr>
      <vt:lpstr>MCB without Attention</vt:lpstr>
      <vt:lpstr>MCBP without Attention</vt:lpstr>
      <vt:lpstr>MCB with Attention</vt:lpstr>
      <vt:lpstr>MCB with Attention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 프레젠테이션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1050</cp:revision>
  <dcterms:created xsi:type="dcterms:W3CDTF">2010-03-17T18:05:41Z</dcterms:created>
  <dcterms:modified xsi:type="dcterms:W3CDTF">2017-04-15T03:26:36Z</dcterms:modified>
</cp:coreProperties>
</file>